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4"/>
  </p:sldMasterIdLst>
  <p:notesMasterIdLst>
    <p:notesMasterId r:id="rId19"/>
  </p:notesMasterIdLst>
  <p:sldIdLst>
    <p:sldId id="256" r:id="rId5"/>
    <p:sldId id="270" r:id="rId6"/>
    <p:sldId id="258" r:id="rId7"/>
    <p:sldId id="259" r:id="rId8"/>
    <p:sldId id="267" r:id="rId9"/>
    <p:sldId id="269" r:id="rId10"/>
    <p:sldId id="260" r:id="rId11"/>
    <p:sldId id="261" r:id="rId12"/>
    <p:sldId id="266" r:id="rId13"/>
    <p:sldId id="262" r:id="rId14"/>
    <p:sldId id="263" r:id="rId15"/>
    <p:sldId id="264" r:id="rId16"/>
    <p:sldId id="265" r:id="rId17"/>
    <p:sldId id="268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B9E4B3-93B3-8F0F-5A94-D5A2344A7A7B}" v="22" dt="2024-10-05T20:33:51.637"/>
    <p1510:client id="{86FE0498-4AAB-88BB-5B2A-6184AA0351D5}" v="348" dt="2024-10-05T20:32:21.220"/>
    <p1510:client id="{AE77645C-45F8-4C1F-94EA-A22B93532A6D}" v="194" dt="2024-10-05T20:32:29.870"/>
    <p1510:client id="{C41D1B3C-2E4E-4996-A0AF-3C7A0566974D}" v="913" dt="2024-10-06T01:07:43.71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1D90B2-D4C6-451D-86B7-25536F021E0D}" type="datetimeFigureOut">
              <a:rPr lang="en-US" smtClean="0"/>
              <a:t>10/5/2024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EB251-D584-4F89-BADC-A4DAD82D30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30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EB251-D584-4F89-BADC-A4DAD82D30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4106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FEB251-D584-4F89-BADC-A4DAD82D30C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811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10/5/2024</a:t>
            </a:fld>
            <a:endParaRPr lang="en-US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90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85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24741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5305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91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837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10/5/2024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75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10/5/2024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66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10/5/2024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568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10/5/2024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78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10/5/2024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567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10/5/2024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66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9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725BC23-E0DD-4037-B2B8-7B6FA64543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9EE120-2D35-4A48-BAAE-238F986A13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426072" cy="1804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omputer script on a screen">
            <a:extLst>
              <a:ext uri="{FF2B5EF4-FFF2-40B4-BE49-F238E27FC236}">
                <a16:creationId xmlns:a16="http://schemas.microsoft.com/office/drawing/2014/main" id="{FB11EF78-9423-ECE3-7614-36AD6495B6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587" b="-2"/>
          <a:stretch/>
        </p:blipFill>
        <p:spPr>
          <a:xfrm>
            <a:off x="20" y="1804072"/>
            <a:ext cx="4458058" cy="434980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552F9EAC-0C70-441C-AC78-65174C285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740090"/>
            <a:ext cx="7765922" cy="442752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65D273-FD4A-0D74-8449-71E27C7826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82101" y="2146851"/>
            <a:ext cx="6666980" cy="2658269"/>
          </a:xfrm>
        </p:spPr>
        <p:txBody>
          <a:bodyPr anchor="b">
            <a:normAutofit/>
          </a:bodyPr>
          <a:lstStyle/>
          <a:p>
            <a:pPr>
              <a:lnSpc>
                <a:spcPct val="115000"/>
              </a:lnSpc>
            </a:pPr>
            <a:r>
              <a:rPr lang="en-US" sz="4200" err="1"/>
              <a:t>HackerEarth</a:t>
            </a:r>
            <a:r>
              <a:rPr lang="en-US" sz="4200"/>
              <a:t> RAG Application – 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DCD367-E12D-D115-DD1A-874BAABA4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83743" y="4805120"/>
            <a:ext cx="6863696" cy="562341"/>
          </a:xfrm>
        </p:spPr>
        <p:txBody>
          <a:bodyPr anchor="t">
            <a:normAutofit fontScale="55000" lnSpcReduction="20000"/>
          </a:bodyPr>
          <a:lstStyle/>
          <a:p>
            <a:r>
              <a:rPr lang="en-US"/>
              <a:t>Ethan </a:t>
            </a:r>
            <a:r>
              <a:rPr lang="en-US" err="1"/>
              <a:t>Villalovoz</a:t>
            </a:r>
            <a:r>
              <a:rPr lang="en-US"/>
              <a:t>, Molly Iverson, Adam </a:t>
            </a:r>
            <a:r>
              <a:rPr lang="en-US" err="1"/>
              <a:t>Shtrikman</a:t>
            </a:r>
            <a:r>
              <a:rPr lang="en-US"/>
              <a:t>, Chandler Juego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48F6B8-EF56-4340-982E-F4D6F5DC2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753806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C596C40-FEA6-4867-853D-CF37DE3B6B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49" y="6167615"/>
            <a:ext cx="12192001" cy="690385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DC7C5E2-274E-49A3-A8E0-46A5B8CAC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610942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6CF8D2C-9E01-48EC-8DDF-8A1FF60AE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94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D0243-B3BA-8F2C-61E4-57CCBBF6CA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9B9BE-7A40-95BB-33F4-23128913D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Skills Identification and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B960E-A45F-881C-B617-4EC46F1C5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7166" y="243756"/>
            <a:ext cx="3754860" cy="2723887"/>
          </a:xfrm>
        </p:spPr>
        <p:txBody>
          <a:bodyPr/>
          <a:lstStyle/>
          <a:p>
            <a:endParaRPr lang="en-US"/>
          </a:p>
          <a:p>
            <a:pPr marL="342900" indent="-342900">
              <a:buAutoNum type="arabicPeriod"/>
            </a:pPr>
            <a:endParaRPr lang="en-US"/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34E3BE-47EE-7216-EF05-0F74A7D2600C}"/>
              </a:ext>
            </a:extLst>
          </p:cNvPr>
          <p:cNvSpPr txBox="1"/>
          <p:nvPr/>
        </p:nvSpPr>
        <p:spPr>
          <a:xfrm>
            <a:off x="4885805" y="1100064"/>
            <a:ext cx="651302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Vector Search and Knowledge Graphs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VS: BERT for embedding, FAISS (Facebook AI Similarity Search) for search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KG: </a:t>
            </a:r>
            <a:r>
              <a:rPr lang="en-US" err="1"/>
              <a:t>DBPedia</a:t>
            </a:r>
            <a:r>
              <a:rPr lang="en-US"/>
              <a:t>, queried using SPARQL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LLM (Response Generation): </a:t>
            </a:r>
            <a:r>
              <a:rPr lang="en-US" err="1"/>
              <a:t>LLaMA</a:t>
            </a: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Front-End Development</a:t>
            </a:r>
            <a:r>
              <a:rPr lang="en-US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React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/>
              <a:t>Back-End Development</a:t>
            </a:r>
            <a:r>
              <a:rPr lang="en-US"/>
              <a:t>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err="1"/>
              <a:t>FastAPI</a:t>
            </a:r>
            <a:r>
              <a:rPr lang="en-US"/>
              <a:t> for RESTful APIs in Python </a:t>
            </a:r>
          </a:p>
        </p:txBody>
      </p:sp>
      <p:pic>
        <p:nvPicPr>
          <p:cNvPr id="9" name="Picture 8" descr="A blue and white symbol&#10;&#10;Description automatically generated">
            <a:extLst>
              <a:ext uri="{FF2B5EF4-FFF2-40B4-BE49-F238E27FC236}">
                <a16:creationId xmlns:a16="http://schemas.microsoft.com/office/drawing/2014/main" id="{F4F24021-9776-1387-02B8-ABA65D67BD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770" y="4216115"/>
            <a:ext cx="1195647" cy="11956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996882-6013-B678-7FC0-6A7E802B5E8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166" y="4216115"/>
            <a:ext cx="2965150" cy="177873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793ACE1-51D9-58BA-3B21-7FE229BC1F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871" y="4216114"/>
            <a:ext cx="2303729" cy="1195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7714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9862C-69B9-F518-848B-0B7074E5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7423-FC4D-26B5-503C-633AE998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Sprint Achievements and Challenges</a:t>
            </a:r>
            <a:endParaRPr lang="en-US"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ABE22-EC6F-E6B3-4769-1502D88CD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719" y="330161"/>
            <a:ext cx="6172412" cy="6092544"/>
          </a:xfrm>
        </p:spPr>
        <p:txBody>
          <a:bodyPr vert="horz" lIns="109728" tIns="109728" rIns="109728" bIns="91440" rtlCol="0" anchor="t">
            <a:normAutofit lnSpcReduction="10000"/>
          </a:bodyPr>
          <a:lstStyle/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>
                <a:ea typeface="Meiryo"/>
              </a:rPr>
              <a:t>Looking back on Sprint 1.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b="0">
                <a:ea typeface="Meiryo"/>
              </a:rPr>
              <a:t>Req. Gathering, Client Meetings, Documentation, Technical Learning, Project Report</a:t>
            </a:r>
          </a:p>
        </p:txBody>
      </p:sp>
      <p:pic>
        <p:nvPicPr>
          <p:cNvPr id="4" name="Picture 3" descr="A white sheet with black text&#10;&#10;Description automatically generated">
            <a:extLst>
              <a:ext uri="{FF2B5EF4-FFF2-40B4-BE49-F238E27FC236}">
                <a16:creationId xmlns:a16="http://schemas.microsoft.com/office/drawing/2014/main" id="{EC3F6F89-AD1C-0401-DB41-0BB6FA3A5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650" y="932424"/>
            <a:ext cx="3334484" cy="4187207"/>
          </a:xfrm>
          <a:prstGeom prst="rect">
            <a:avLst/>
          </a:prstGeom>
        </p:spPr>
      </p:pic>
      <p:pic>
        <p:nvPicPr>
          <p:cNvPr id="5" name="Picture 4" descr="A screenshot of a book&#10;&#10;Description automatically generated">
            <a:extLst>
              <a:ext uri="{FF2B5EF4-FFF2-40B4-BE49-F238E27FC236}">
                <a16:creationId xmlns:a16="http://schemas.microsoft.com/office/drawing/2014/main" id="{EC99E625-39AA-EE34-B851-77E0BF1002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5884" y="928612"/>
            <a:ext cx="3467079" cy="4184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33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9862C-69B9-F518-848B-0B7074E5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7423-FC4D-26B5-503C-633AE998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Next Steps and Retrospectives</a:t>
            </a:r>
            <a:endParaRPr lang="en-US"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ABE22-EC6F-E6B3-4769-1502D88CD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>
                <a:ea typeface="Meiryo"/>
              </a:rPr>
              <a:t>Looking towards Sprint 2.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endParaRPr lang="en-US">
              <a:ea typeface="Meiryo"/>
            </a:endParaRP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b="0">
                <a:ea typeface="Meiryo"/>
              </a:rPr>
              <a:t>Develop detailed system overview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b="0">
                <a:ea typeface="Meiryo"/>
              </a:rPr>
              <a:t>Create architecture, data, and user interface design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b="0">
                <a:ea typeface="Meiryo"/>
              </a:rPr>
              <a:t>Code a prototype</a:t>
            </a:r>
          </a:p>
          <a:p>
            <a:pPr marL="285750" indent="-285750">
              <a:buFont typeface="Calibri" panose="020B0503020204020204" pitchFamily="34" charset="0"/>
              <a:buChar char="-"/>
            </a:pPr>
            <a:r>
              <a:rPr lang="en-US" b="0">
                <a:ea typeface="Meiryo"/>
              </a:rPr>
              <a:t>Continue client meetings and project report</a:t>
            </a:r>
          </a:p>
        </p:txBody>
      </p:sp>
    </p:spTree>
    <p:extLst>
      <p:ext uri="{BB962C8B-B14F-4D97-AF65-F5344CB8AC3E}">
        <p14:creationId xmlns:p14="http://schemas.microsoft.com/office/powerpoint/2010/main" val="3728146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9862C-69B9-F518-848B-0B7074E5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7423-FC4D-26B5-503C-633AE998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ABE22-EC6F-E6B3-4769-1502D88CD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Sprint 1 Achievements: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Collected and analyzed client requirements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Completed user stories, use cases, UML diagrams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Identified tools: Vector search, knowledge graphs, LLMs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Began learning necessary tech stack (React, FastAPI, FAISS)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Next Steps: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Develop system architecture and interface design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Start coding the prototype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b="0">
                <a:ea typeface="+mn-lt"/>
                <a:cs typeface="+mn-lt"/>
              </a:rPr>
              <a:t>Continue client meetings and feedback integration</a:t>
            </a:r>
            <a:endParaRPr lang="en-US"/>
          </a:p>
          <a:p>
            <a:endParaRPr lang="en-US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129560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CA688-0F0A-33B0-C96A-7F681D6B7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Meiryo"/>
              </a:rPr>
              <a:t>Demo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CFF29-3058-65ED-DBA0-1E01F8A833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34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B69E8-7DB3-5733-F560-75FE78174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80" y="820132"/>
            <a:ext cx="3838693" cy="5197498"/>
          </a:xfrm>
        </p:spPr>
        <p:txBody>
          <a:bodyPr/>
          <a:lstStyle/>
          <a:p>
            <a:r>
              <a:rPr lang="en-US">
                <a:ea typeface="Meiryo"/>
              </a:rPr>
              <a:t>Introduction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65D109-460D-865F-3704-2C5588BC1A50}"/>
              </a:ext>
            </a:extLst>
          </p:cNvPr>
          <p:cNvSpPr txBox="1">
            <a:spLocks/>
          </p:cNvSpPr>
          <p:nvPr/>
        </p:nvSpPr>
        <p:spPr>
          <a:xfrm>
            <a:off x="5376671" y="1122056"/>
            <a:ext cx="6172412" cy="519749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b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  <a:p>
            <a:r>
              <a:rPr lang="en-US" b="0">
                <a:ea typeface="+mn-lt"/>
                <a:cs typeface="+mn-lt"/>
              </a:rPr>
              <a:t>We will develop a RAG (Retrieval-Augmented Generation) application for </a:t>
            </a:r>
            <a:r>
              <a:rPr lang="en-US" b="0" err="1">
                <a:ea typeface="+mn-lt"/>
                <a:cs typeface="+mn-lt"/>
              </a:rPr>
              <a:t>HackerEarth</a:t>
            </a:r>
            <a:r>
              <a:rPr lang="en-US" b="0">
                <a:ea typeface="+mn-lt"/>
                <a:cs typeface="+mn-lt"/>
              </a:rPr>
              <a:t> that will utilize vector search, knowledge graphs, and a LLM to answer questions and generate content from a knowledge base of more than 10,000 Wikipedia articles.</a:t>
            </a:r>
            <a:endParaRPr lang="en-US" b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294511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F850A-63E4-6A01-4E69-775204AD3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Sprint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6956E-10CC-F9AF-7230-A35E9FFBC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2722" y="1544698"/>
            <a:ext cx="7000980" cy="3451251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/>
              <a:t>Collect client requirements</a:t>
            </a:r>
          </a:p>
          <a:p>
            <a:pPr marL="342900" indent="-342900">
              <a:buAutoNum type="arabicPeriod"/>
            </a:pPr>
            <a:r>
              <a:rPr lang="en-US"/>
              <a:t>Create user stories, use cases, and UML diagrams for the RAG application</a:t>
            </a:r>
          </a:p>
          <a:p>
            <a:pPr marL="342900" indent="-342900">
              <a:buAutoNum type="arabicPeriod"/>
            </a:pPr>
            <a:r>
              <a:rPr lang="en-US"/>
              <a:t>Identify the necessary RAG application tools and full-stack frameworks, and begin learning</a:t>
            </a:r>
          </a:p>
        </p:txBody>
      </p:sp>
    </p:spTree>
    <p:extLst>
      <p:ext uri="{BB962C8B-B14F-4D97-AF65-F5344CB8AC3E}">
        <p14:creationId xmlns:p14="http://schemas.microsoft.com/office/powerpoint/2010/main" val="87622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28155-44EB-BC3E-815B-AA7D71838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705113"/>
            <a:ext cx="3866737" cy="5197498"/>
          </a:xfrm>
        </p:spPr>
        <p:txBody>
          <a:bodyPr/>
          <a:lstStyle/>
          <a:p>
            <a:r>
              <a:rPr lang="en-US"/>
              <a:t>Requirements Gathering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47571D-0F2E-E726-5C93-6DF1B6E00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6671" y="1122056"/>
            <a:ext cx="6172412" cy="5197497"/>
          </a:xfrm>
        </p:spPr>
        <p:txBody>
          <a:bodyPr>
            <a:normAutofit fontScale="92500" lnSpcReduction="20000"/>
          </a:bodyPr>
          <a:lstStyle/>
          <a:p>
            <a:r>
              <a:rPr lang="en-US">
                <a:ea typeface="Meiryo"/>
              </a:rPr>
              <a:t>Three client meetings: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9/10: Introduction Meeting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9/24: Report feedback, dataset questions, best use of RAG apps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10/1: Report feedback, tech stack recommendations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  <a:p>
            <a:endParaRPr lang="en-US" b="0">
              <a:ea typeface="Meiryo"/>
            </a:endParaRPr>
          </a:p>
          <a:p>
            <a:r>
              <a:rPr lang="en-US">
                <a:ea typeface="Meiryo"/>
              </a:rPr>
              <a:t>Techniques for gathering requirements: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Stakeholder meetings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Observation/research of current RAG apps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b="0">
                <a:ea typeface="Meiryo"/>
              </a:rPr>
              <a:t>Project abstract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40745203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FE72B-616E-1702-D4DD-D7462C2B0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Meiryo"/>
              </a:rPr>
              <a:t>Meeting Notes 9/24</a:t>
            </a:r>
            <a:endParaRPr lang="en-US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CBBFB5E-3093-4214-1CCE-26F0085BD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079" y="443695"/>
            <a:ext cx="6936651" cy="598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679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B69E8-7DB3-5733-F560-75FE78174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80" y="820132"/>
            <a:ext cx="3838693" cy="5197498"/>
          </a:xfrm>
        </p:spPr>
        <p:txBody>
          <a:bodyPr/>
          <a:lstStyle/>
          <a:p>
            <a:r>
              <a:rPr lang="en-US">
                <a:ea typeface="Meiryo"/>
              </a:rPr>
              <a:t>Requirements</a:t>
            </a:r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A65D109-460D-865F-3704-2C5588BC1A50}"/>
              </a:ext>
            </a:extLst>
          </p:cNvPr>
          <p:cNvSpPr txBox="1">
            <a:spLocks/>
          </p:cNvSpPr>
          <p:nvPr/>
        </p:nvSpPr>
        <p:spPr>
          <a:xfrm>
            <a:off x="5391612" y="733585"/>
            <a:ext cx="6506948" cy="5671423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800" b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None/>
              <a:defRPr sz="16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-320040" algn="l" defTabSz="914400" rtl="0" eaLnBrk="1" latinLnBrk="0" hangingPunct="1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2024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24028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56032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880360" indent="-320040" algn="l" defTabSz="914400" rtl="0" eaLnBrk="1" latinLnBrk="0" hangingPunct="1">
              <a:lnSpc>
                <a:spcPct val="111000"/>
              </a:lnSpc>
              <a:spcBef>
                <a:spcPts val="930"/>
              </a:spcBef>
              <a:buFont typeface="Corbel" panose="020B0503020204020204" pitchFamily="34" charset="0"/>
              <a:buChar char="–"/>
              <a:defRPr sz="1400" i="1" kern="120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RAG Architecture</a:t>
            </a:r>
            <a:r>
              <a:rPr lang="en-US" sz="1700" b="0" dirty="0">
                <a:ea typeface="+mn-lt"/>
                <a:cs typeface="+mn-lt"/>
              </a:rPr>
              <a:t>: Combine retrieval and generation to improve how responses are produced.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Knowledge Graphs</a:t>
            </a:r>
            <a:r>
              <a:rPr lang="en-US" sz="1700" b="0" dirty="0">
                <a:ea typeface="+mn-lt"/>
                <a:cs typeface="+mn-lt"/>
              </a:rPr>
              <a:t>: Use </a:t>
            </a:r>
            <a:r>
              <a:rPr lang="en-US" sz="1700" b="0" dirty="0" err="1">
                <a:ea typeface="+mn-lt"/>
                <a:cs typeface="+mn-lt"/>
              </a:rPr>
              <a:t>DBpedia</a:t>
            </a:r>
            <a:r>
              <a:rPr lang="en-US" sz="1700" b="0" dirty="0">
                <a:ea typeface="+mn-lt"/>
                <a:cs typeface="+mn-lt"/>
              </a:rPr>
              <a:t> and SPARQL to organize and access structured knowledge.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Vector Search</a:t>
            </a:r>
            <a:r>
              <a:rPr lang="en-US" sz="1700" b="0" dirty="0">
                <a:ea typeface="+mn-lt"/>
                <a:cs typeface="+mn-lt"/>
              </a:rPr>
              <a:t>: Implement FAISS to quickly find relevant information.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Wikipedia Dataset</a:t>
            </a:r>
            <a:r>
              <a:rPr lang="en-US" sz="1700" b="0" dirty="0">
                <a:ea typeface="+mn-lt"/>
                <a:cs typeface="+mn-lt"/>
              </a:rPr>
              <a:t>: Work with over 10,000 Wikipedia articles to answer queries.</a:t>
            </a:r>
            <a:endParaRPr lang="en-US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LLM Integration</a:t>
            </a:r>
            <a:r>
              <a:rPr lang="en-US" sz="1700" b="0" dirty="0">
                <a:ea typeface="+mn-lt"/>
                <a:cs typeface="+mn-lt"/>
              </a:rPr>
              <a:t>: Use </a:t>
            </a:r>
            <a:r>
              <a:rPr lang="en-US" sz="1700" b="0" err="1">
                <a:ea typeface="+mn-lt"/>
                <a:cs typeface="+mn-lt"/>
              </a:rPr>
              <a:t>LLaMA</a:t>
            </a:r>
            <a:r>
              <a:rPr lang="en-US" sz="1700" b="0" dirty="0">
                <a:ea typeface="+mn-lt"/>
                <a:cs typeface="+mn-lt"/>
              </a:rPr>
              <a:t> to generate responses that are both accurate and relevant.</a:t>
            </a:r>
            <a:endParaRPr lang="en-US" dirty="0">
              <a:ea typeface="Meiryo"/>
            </a:endParaRPr>
          </a:p>
          <a:p>
            <a:pPr marL="285750" indent="-285750">
              <a:buFont typeface="Arial"/>
              <a:buChar char="•"/>
            </a:pPr>
            <a:r>
              <a:rPr lang="en-US" sz="1700" dirty="0">
                <a:ea typeface="+mn-lt"/>
                <a:cs typeface="+mn-lt"/>
              </a:rPr>
              <a:t>Handling Queries</a:t>
            </a:r>
            <a:r>
              <a:rPr lang="en-US" sz="1700" b="0" dirty="0">
                <a:ea typeface="+mn-lt"/>
                <a:cs typeface="+mn-lt"/>
              </a:rPr>
              <a:t>: Accept user questions, fetch the right information, and generate accurate responses.</a:t>
            </a:r>
            <a:endParaRPr lang="en-US" dirty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sz="1700" dirty="0">
                <a:ea typeface="+mn-lt"/>
                <a:cs typeface="+mn-lt"/>
              </a:rPr>
              <a:t>Final Presentation</a:t>
            </a:r>
            <a:r>
              <a:rPr lang="en-US" sz="1700" b="0" dirty="0">
                <a:ea typeface="+mn-lt"/>
                <a:cs typeface="+mn-lt"/>
              </a:rPr>
              <a:t>: Present the system’s performance and key takeaways.</a:t>
            </a:r>
            <a:endParaRPr lang="en-US" dirty="0"/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sz="1700" b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sz="1700" b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  <a:p>
            <a:pPr marL="342900" indent="-342900">
              <a:buFont typeface="Arial" panose="020B0503020204020204" pitchFamily="34" charset="0"/>
              <a:buChar char="•"/>
            </a:pPr>
            <a:endParaRPr lang="en-US" b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2580466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151651-02FD-FBFA-D9E2-63D3CF1549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3C723-7FE1-48D8-90E2-DCBD4B697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Documentation of User Stories, Use Cases, and UML Diagrams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3E739B7-9D99-ACB0-E627-66D89AEE84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82906" y="459195"/>
            <a:ext cx="5835148" cy="5939610"/>
          </a:xfrm>
        </p:spPr>
      </p:pic>
    </p:spTree>
    <p:extLst>
      <p:ext uri="{BB962C8B-B14F-4D97-AF65-F5344CB8AC3E}">
        <p14:creationId xmlns:p14="http://schemas.microsoft.com/office/powerpoint/2010/main" val="1837130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9862C-69B9-F518-848B-0B7074E5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7423-FC4D-26B5-503C-633AE998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875" y="705112"/>
            <a:ext cx="4432002" cy="5197498"/>
          </a:xfrm>
        </p:spPr>
        <p:txBody>
          <a:bodyPr/>
          <a:lstStyle/>
          <a:p>
            <a:r>
              <a:rPr lang="en-US"/>
              <a:t>Kanban Overview and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ABE22-EC6F-E6B3-4769-1502D88CD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8841" y="705113"/>
            <a:ext cx="6660092" cy="5634377"/>
          </a:xfrm>
        </p:spPr>
        <p:txBody>
          <a:bodyPr>
            <a:normAutofit fontScale="850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>
                <a:solidFill>
                  <a:srgbClr val="000000"/>
                </a:solidFill>
                <a:ea typeface="Meiryo"/>
              </a:rPr>
              <a:t>Summary: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b="0">
                <a:solidFill>
                  <a:srgbClr val="000000"/>
                </a:solidFill>
                <a:ea typeface="Meiryo"/>
              </a:rPr>
              <a:t>Molly</a:t>
            </a:r>
            <a:endParaRPr lang="en-US"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Background and related work section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Functional requirements section</a:t>
            </a:r>
            <a:endParaRPr lang="en-US" sz="1800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Knowledge Graph Python demo code</a:t>
            </a:r>
            <a:endParaRPr lang="en-US" sz="1800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b="0">
                <a:solidFill>
                  <a:srgbClr val="000000"/>
                </a:solidFill>
                <a:ea typeface="Meiryo"/>
              </a:rPr>
              <a:t>Ethan</a:t>
            </a:r>
            <a:endParaRPr lang="en-US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Introduction section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Non-functional requirements section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Use case and activity diagrams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457200" lvl="1">
              <a:lnSpc>
                <a:spcPct val="100000"/>
              </a:lnSpc>
              <a:spcBef>
                <a:spcPts val="0"/>
              </a:spcBef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b="0">
                <a:solidFill>
                  <a:srgbClr val="000000"/>
                </a:solidFill>
                <a:ea typeface="Meiryo"/>
              </a:rPr>
              <a:t>Chandler</a:t>
            </a:r>
            <a:endParaRPr lang="en-US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Client and stakeholder information section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Use cases section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Sprint report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b="0">
                <a:solidFill>
                  <a:srgbClr val="000000"/>
                </a:solidFill>
                <a:ea typeface="Meiryo"/>
              </a:rPr>
              <a:t>Adam</a:t>
            </a:r>
            <a:endParaRPr lang="en-US"/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Project overview section</a:t>
            </a:r>
            <a:endParaRPr lang="en-US" sz="1800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System evolution section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User stories document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en-US" b="0">
              <a:solidFill>
                <a:srgbClr val="000000"/>
              </a:solidFill>
              <a:ea typeface="Meiryo"/>
            </a:endParaRP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en-US" b="0">
                <a:solidFill>
                  <a:srgbClr val="000000"/>
                </a:solidFill>
                <a:ea typeface="Meiryo"/>
              </a:rPr>
              <a:t>All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Learning new skills and completing online courses</a:t>
            </a:r>
          </a:p>
          <a:p>
            <a:pPr marL="742950" lvl="1" indent="-285750">
              <a:lnSpc>
                <a:spcPct val="100000"/>
              </a:lnSpc>
              <a:spcBef>
                <a:spcPts val="0"/>
              </a:spcBef>
              <a:buFont typeface="Arial,Sans-Serif"/>
              <a:buChar char="•"/>
            </a:pPr>
            <a:r>
              <a:rPr lang="en-US" sz="1800">
                <a:solidFill>
                  <a:srgbClr val="000000"/>
                </a:solidFill>
                <a:ea typeface="Meiryo"/>
              </a:rPr>
              <a:t>Meeting notes for client meetings</a:t>
            </a:r>
            <a:endParaRPr lang="en-US" b="0">
              <a:solidFill>
                <a:srgbClr val="000000"/>
              </a:solidFill>
              <a:ea typeface="Meiryo"/>
            </a:endParaRPr>
          </a:p>
          <a:p>
            <a:endParaRPr lang="en-US" b="0">
              <a:solidFill>
                <a:srgbClr val="404040"/>
              </a:solidFill>
              <a:ea typeface="Meiryo"/>
            </a:endParaRPr>
          </a:p>
          <a:p>
            <a:endParaRPr lang="en-US">
              <a:solidFill>
                <a:srgbClr val="404040"/>
              </a:solidFill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287732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E9862C-69B9-F518-848B-0B7074E5B4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anban Board">
            <a:hlinkClick r:id="" action="ppaction://media"/>
            <a:extLst>
              <a:ext uri="{FF2B5EF4-FFF2-40B4-BE49-F238E27FC236}">
                <a16:creationId xmlns:a16="http://schemas.microsoft.com/office/drawing/2014/main" id="{F2C4A84C-B8C2-F003-8567-68E75181E8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225" y="137160"/>
            <a:ext cx="11629390" cy="657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45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ojiVTI">
  <a:themeElements>
    <a:clrScheme name="AnalogousFromRegularSeed_2SEEDS">
      <a:dk1>
        <a:srgbClr val="000000"/>
      </a:dk1>
      <a:lt1>
        <a:srgbClr val="FFFFFF"/>
      </a:lt1>
      <a:dk2>
        <a:srgbClr val="242C41"/>
      </a:dk2>
      <a:lt2>
        <a:srgbClr val="E2E6E8"/>
      </a:lt2>
      <a:accent1>
        <a:srgbClr val="B1653B"/>
      </a:accent1>
      <a:accent2>
        <a:srgbClr val="C34D54"/>
      </a:accent2>
      <a:accent3>
        <a:srgbClr val="BBA149"/>
      </a:accent3>
      <a:accent4>
        <a:srgbClr val="3BB1A3"/>
      </a:accent4>
      <a:accent5>
        <a:srgbClr val="4DA1C3"/>
      </a:accent5>
      <a:accent6>
        <a:srgbClr val="3B5DB1"/>
      </a:accent6>
      <a:hlink>
        <a:srgbClr val="3C8AB5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5B4A925BB5C03429A8DC1A96433D055" ma:contentTypeVersion="14" ma:contentTypeDescription="Create a new document." ma:contentTypeScope="" ma:versionID="3f89e1434f346fd33f8a89ddd0b7e453">
  <xsd:schema xmlns:xsd="http://www.w3.org/2001/XMLSchema" xmlns:xs="http://www.w3.org/2001/XMLSchema" xmlns:p="http://schemas.microsoft.com/office/2006/metadata/properties" xmlns:ns3="c15eb73f-86d0-4f16-88c9-2dd1cccf6f1b" xmlns:ns4="78538cb0-07f5-4ed8-8ed5-a80cbc02b404" targetNamespace="http://schemas.microsoft.com/office/2006/metadata/properties" ma:root="true" ma:fieldsID="b514a745aa4bc32ee1d40a38d5a60689" ns3:_="" ns4:_="">
    <xsd:import namespace="c15eb73f-86d0-4f16-88c9-2dd1cccf6f1b"/>
    <xsd:import namespace="78538cb0-07f5-4ed8-8ed5-a80cbc02b40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SystemTags" minOccurs="0"/>
                <xsd:element ref="ns4:MediaServiceGenerationTime" minOccurs="0"/>
                <xsd:element ref="ns4:MediaServiceEventHashCode" minOccurs="0"/>
                <xsd:element ref="ns4:MediaLengthInSeconds" minOccurs="0"/>
                <xsd:element ref="ns4:MediaServiceSearchProperties" minOccurs="0"/>
                <xsd:element ref="ns4:MediaServiceOCR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5eb73f-86d0-4f16-88c9-2dd1cccf6f1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538cb0-07f5-4ed8-8ed5-a80cbc02b4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5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8538cb0-07f5-4ed8-8ed5-a80cbc02b40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51F9E2-E10E-4097-A415-351F9A13C2A4}">
  <ds:schemaRefs>
    <ds:schemaRef ds:uri="78538cb0-07f5-4ed8-8ed5-a80cbc02b404"/>
    <ds:schemaRef ds:uri="c15eb73f-86d0-4f16-88c9-2dd1cccf6f1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A3DD74F-4730-43E4-9BAF-BDFEA070B54B}">
  <ds:schemaRefs>
    <ds:schemaRef ds:uri="http://purl.org/dc/elements/1.1/"/>
    <ds:schemaRef ds:uri="http://purl.org/dc/terms/"/>
    <ds:schemaRef ds:uri="http://purl.org/dc/dcmitype/"/>
    <ds:schemaRef ds:uri="http://schemas.microsoft.com/office/2006/documentManagement/types"/>
    <ds:schemaRef ds:uri="c15eb73f-86d0-4f16-88c9-2dd1cccf6f1b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78538cb0-07f5-4ed8-8ed5-a80cbc02b404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64099C5-02B6-4E00-8E81-3F278A2559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</TotalTime>
  <Words>483</Words>
  <Application>Microsoft Office PowerPoint</Application>
  <PresentationFormat>Widescreen</PresentationFormat>
  <Paragraphs>104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Meiryo</vt:lpstr>
      <vt:lpstr>Aptos</vt:lpstr>
      <vt:lpstr>Arial</vt:lpstr>
      <vt:lpstr>Arial,Sans-Serif</vt:lpstr>
      <vt:lpstr>Calibri</vt:lpstr>
      <vt:lpstr>Corbel</vt:lpstr>
      <vt:lpstr>ShojiVTI</vt:lpstr>
      <vt:lpstr>HackerEarth RAG Application – Sprint 1</vt:lpstr>
      <vt:lpstr>Introduction</vt:lpstr>
      <vt:lpstr>Sprint Objectives</vt:lpstr>
      <vt:lpstr>Requirements Gathering Process</vt:lpstr>
      <vt:lpstr>Meeting Notes 9/24</vt:lpstr>
      <vt:lpstr>Requirements</vt:lpstr>
      <vt:lpstr>Documentation of User Stories, Use Cases, and UML Diagrams</vt:lpstr>
      <vt:lpstr>Kanban Overview and Contributions</vt:lpstr>
      <vt:lpstr>PowerPoint Presentation</vt:lpstr>
      <vt:lpstr>Skills Identification and Learning</vt:lpstr>
      <vt:lpstr>Sprint Achievements and Challenges</vt:lpstr>
      <vt:lpstr>Next Steps and Retrospectives</vt:lpstr>
      <vt:lpstr>Conclusion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Molly Iverson</dc:creator>
  <cp:lastModifiedBy>Iverson, Molly Sage</cp:lastModifiedBy>
  <cp:revision>20</cp:revision>
  <dcterms:created xsi:type="dcterms:W3CDTF">2024-10-01T19:57:35Z</dcterms:created>
  <dcterms:modified xsi:type="dcterms:W3CDTF">2024-10-06T01:20:51Z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0x010100B5B4A925BB5C03429A8DC1A96433D055</vt:lpwstr>
  </property>
</Properties>
</file>